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2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81" r:id="rId23"/>
    <p:sldId id="277" r:id="rId24"/>
    <p:sldId id="279" r:id="rId25"/>
    <p:sldId id="280" r:id="rId26"/>
    <p:sldId id="282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9"/>
    <p:restoredTop sz="90364"/>
  </p:normalViewPr>
  <p:slideViewPr>
    <p:cSldViewPr snapToGrid="0" snapToObjects="1">
      <p:cViewPr>
        <p:scale>
          <a:sx n="140" d="100"/>
          <a:sy n="140" d="100"/>
        </p:scale>
        <p:origin x="4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24E85-6A83-CA45-A48F-7919BE938556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0863-747C-0544-BD48-F548DEDD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375F-1884-224E-976A-B5C6242FF1F8}" type="datetimeFigureOut">
              <a:rPr lang="en-US" smtClean="0"/>
              <a:t>4/13/17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208343"/>
            <a:ext cx="9144000" cy="1461243"/>
          </a:xfrm>
        </p:spPr>
        <p:txBody>
          <a:bodyPr>
            <a:normAutofit/>
          </a:bodyPr>
          <a:lstStyle/>
          <a:p>
            <a:r>
              <a:rPr lang="en-US" dirty="0" smtClean="0"/>
              <a:t>Babble </a:t>
            </a:r>
            <a:r>
              <a:rPr lang="en-US" dirty="0" err="1" smtClean="0"/>
              <a:t>Labble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600" dirty="0" smtClean="0"/>
              <a:t>Learning from Natural Language Explanations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11" y="1909762"/>
            <a:ext cx="3827971" cy="3903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7825" y="6053560"/>
            <a:ext cx="373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Braden </a:t>
            </a:r>
            <a:r>
              <a:rPr lang="en-US" dirty="0" smtClean="0"/>
              <a:t>Hancock, Chris </a:t>
            </a:r>
            <a:r>
              <a:rPr lang="en-US" dirty="0" err="1" smtClean="0"/>
              <a:t>Ré</a:t>
            </a:r>
            <a:r>
              <a:rPr lang="en-US" dirty="0" smtClean="0"/>
              <a:t>, Percy Liang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68674" y="6395015"/>
            <a:ext cx="24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DAWN Retreat Apr 2017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With Labeling Functions (DP)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2952" y="1796288"/>
            <a:ext cx="10340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Pro: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Labeling </a:t>
            </a:r>
            <a:r>
              <a:rPr lang="en-US" sz="3600" dirty="0" smtClean="0"/>
              <a:t>scales (label 1000 examples at a time)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12952" y="3832352"/>
            <a:ext cx="9394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Con:</a:t>
            </a:r>
            <a:endParaRPr lang="en-US" sz="3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Not everyone can (or wants to) </a:t>
            </a:r>
            <a:r>
              <a:rPr lang="en-US" sz="3600" dirty="0" smtClean="0"/>
              <a:t>write programs!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2769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3: With Explanations (Babble </a:t>
            </a:r>
            <a:r>
              <a:rPr lang="en-US" dirty="0" err="1" smtClean="0"/>
              <a:t>Labble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2222328"/>
            <a:ext cx="10113264" cy="33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3: With Explanations (Babble </a:t>
            </a:r>
            <a:r>
              <a:rPr lang="en-US" dirty="0" err="1" smtClean="0"/>
              <a:t>Labble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2952" y="1796288"/>
            <a:ext cx="10340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Pros:</a:t>
            </a:r>
          </a:p>
          <a:p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Ease of use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Faster supervision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More sources of supervision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48" y="2633472"/>
            <a:ext cx="82296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12" y="2557360"/>
            <a:ext cx="899072" cy="899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88" y="2557360"/>
            <a:ext cx="899072" cy="899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0950" r="40450"/>
          <a:stretch/>
        </p:blipFill>
        <p:spPr>
          <a:xfrm>
            <a:off x="9250168" y="2574086"/>
            <a:ext cx="875287" cy="882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1146" t="9767" r="34236" b="8631"/>
          <a:stretch/>
        </p:blipFill>
        <p:spPr>
          <a:xfrm>
            <a:off x="10611558" y="2574086"/>
            <a:ext cx="568300" cy="88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343" y="4851263"/>
            <a:ext cx="2045020" cy="1535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503" y="3958627"/>
            <a:ext cx="201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10x faster?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74843" y="5754446"/>
            <a:ext cx="5616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More people in the world can talk than can program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774842" y="6154556"/>
            <a:ext cx="4936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More written text in the world than programs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74503" y="5181831"/>
            <a:ext cx="2365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1000x more?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Parsing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99508"/>
            <a:ext cx="11353800" cy="21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0444" y="2201918"/>
            <a:ext cx="1772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/>
              <a:t>Explanations</a:t>
            </a: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93320" y="2201918"/>
            <a:ext cx="2505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Labeling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0184" y="3493008"/>
            <a:ext cx="311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Explanation 1:</a:t>
            </a:r>
          </a:p>
          <a:p>
            <a:pPr algn="ctr"/>
            <a:r>
              <a:rPr lang="en-US" dirty="0" smtClean="0"/>
              <a:t>“True because the words ‘their daughter’ occur after them in the sentence”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16583" y="3314239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return 1 if (</a:t>
            </a:r>
          </a:p>
        </p:txBody>
      </p:sp>
      <p:sp>
        <p:nvSpPr>
          <p:cNvPr id="9" name="Rectangle 8"/>
          <p:cNvSpPr/>
          <p:nvPr/>
        </p:nvSpPr>
        <p:spPr>
          <a:xfrm>
            <a:off x="4758217" y="350478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After(c.Person1, ‘their daughter’) and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4758217" y="370524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After(c.Person2, ‘their daughter’)</a:t>
            </a:r>
          </a:p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else 0 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16583" y="4528671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return 1 if (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58217" y="471921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In(Sentence, ‘their daughter’)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58217" y="4899030"/>
            <a:ext cx="9492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 else 0 </a:t>
            </a:r>
            <a:endParaRPr lang="en-US" sz="1100" dirty="0"/>
          </a:p>
        </p:txBody>
      </p:sp>
      <p:sp>
        <p:nvSpPr>
          <p:cNvPr id="15" name="Right Arrow 14"/>
          <p:cNvSpPr/>
          <p:nvPr/>
        </p:nvSpPr>
        <p:spPr>
          <a:xfrm>
            <a:off x="3854747" y="3752838"/>
            <a:ext cx="448056" cy="201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8503832" y="3755385"/>
            <a:ext cx="448056" cy="201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92975" y="3117910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LF_1a(c)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2974" y="4329920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LF_1b(c)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901" y="2448806"/>
            <a:ext cx="1353907" cy="25043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951595" y="2618684"/>
            <a:ext cx="1989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(not perfectly parsed)</a:t>
            </a:r>
            <a:endParaRPr lang="en-US" sz="16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4851317" y="5345601"/>
            <a:ext cx="2104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/>
              <a:t>(possibly one-to-many)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0514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“Accurate Enough”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212848"/>
            <a:ext cx="104710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 Programming: 	Feed a larger set of “accurate enough” </a:t>
            </a:r>
            <a:r>
              <a:rPr lang="en-US" sz="2800" dirty="0" smtClean="0">
                <a:solidFill>
                  <a:srgbClr val="FF0000"/>
                </a:solidFill>
              </a:rPr>
              <a:t>labels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		   to the </a:t>
            </a:r>
            <a:r>
              <a:rPr lang="en-US" sz="2800" dirty="0" smtClean="0">
                <a:solidFill>
                  <a:srgbClr val="FF0000"/>
                </a:solidFill>
              </a:rPr>
              <a:t>discriminative</a:t>
            </a:r>
            <a:r>
              <a:rPr lang="en-US" sz="2800" dirty="0" smtClean="0"/>
              <a:t> model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755136"/>
            <a:ext cx="9996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Babble </a:t>
            </a:r>
            <a:r>
              <a:rPr lang="en-US" sz="2800" dirty="0" err="1" smtClean="0"/>
              <a:t>Labble</a:t>
            </a:r>
            <a:r>
              <a:rPr lang="en-US" sz="2800" dirty="0" smtClean="0"/>
              <a:t>: 		Feed a larger set of “accurate enough” </a:t>
            </a:r>
            <a:r>
              <a:rPr lang="en-US" sz="2800" dirty="0" smtClean="0">
                <a:solidFill>
                  <a:srgbClr val="0070C0"/>
                </a:solidFill>
              </a:rPr>
              <a:t>LFs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			   to the </a:t>
            </a:r>
            <a:r>
              <a:rPr lang="en-US" sz="2800" dirty="0" smtClean="0">
                <a:solidFill>
                  <a:srgbClr val="0070C0"/>
                </a:solidFill>
              </a:rPr>
              <a:t>generative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3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#1: Common Sense Filters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5576" y="1796288"/>
            <a:ext cx="10340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Example contradiction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Uniform labels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Redundant signature</a:t>
            </a:r>
          </a:p>
        </p:txBody>
      </p:sp>
      <p:sp>
        <p:nvSpPr>
          <p:cNvPr id="6" name="Oval 5"/>
          <p:cNvSpPr/>
          <p:nvPr/>
        </p:nvSpPr>
        <p:spPr>
          <a:xfrm>
            <a:off x="5326380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52516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78652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4788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30924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57060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83196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09332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935468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261604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587740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13876" y="4325112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26380" y="5872206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52516" y="5872206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78652" y="587220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04788" y="5872206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30924" y="5872206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57060" y="587220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83196" y="5872206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09332" y="587220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935468" y="587220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61604" y="5872206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587740" y="5872206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913876" y="5872206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63440" y="424866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LF 1: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47785" y="579269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LF 1:</a:t>
            </a:r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7784" y="6188118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LF 2:</a:t>
            </a:r>
          </a:p>
        </p:txBody>
      </p:sp>
      <p:sp>
        <p:nvSpPr>
          <p:cNvPr id="34" name="Oval 33"/>
          <p:cNvSpPr/>
          <p:nvPr/>
        </p:nvSpPr>
        <p:spPr>
          <a:xfrm>
            <a:off x="5326380" y="627704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52516" y="6277041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78652" y="627704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04788" y="6277041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630924" y="627704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957060" y="627704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283196" y="627704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609332" y="627704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35468" y="627704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261604" y="627704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587740" y="627704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13876" y="6277041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47784" y="2702260"/>
            <a:ext cx="2150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 candidate,        , LF )</a:t>
            </a:r>
          </a:p>
        </p:txBody>
      </p:sp>
      <p:sp>
        <p:nvSpPr>
          <p:cNvPr id="47" name="Oval 46"/>
          <p:cNvSpPr/>
          <p:nvPr/>
        </p:nvSpPr>
        <p:spPr>
          <a:xfrm>
            <a:off x="5932744" y="2769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750716" y="2724598"/>
            <a:ext cx="1726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LF (candidate) = </a:t>
            </a:r>
          </a:p>
        </p:txBody>
      </p:sp>
      <p:sp>
        <p:nvSpPr>
          <p:cNvPr id="49" name="Oval 48"/>
          <p:cNvSpPr/>
          <p:nvPr/>
        </p:nvSpPr>
        <p:spPr>
          <a:xfrm>
            <a:off x="9343296" y="2781770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766872" y="15527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66872" y="471183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766872" y="817594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017108" y="74859"/>
            <a:ext cx="599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1017108" y="391673"/>
            <a:ext cx="653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1017108" y="724366"/>
            <a:ext cx="88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Abstain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256875" y="2354450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Input:</a:t>
            </a:r>
            <a:endParaRPr lang="en-US" b="1" dirty="0"/>
          </a:p>
        </p:txBody>
      </p:sp>
      <p:sp>
        <p:nvSpPr>
          <p:cNvPr id="58" name="Rectangle 57"/>
          <p:cNvSpPr/>
          <p:nvPr/>
        </p:nvSpPr>
        <p:spPr>
          <a:xfrm>
            <a:off x="7935468" y="2378310"/>
            <a:ext cx="140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Contradiction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722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#2: Model the mistakes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5576" y="1796288"/>
            <a:ext cx="10340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the LFs’ accuracies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the LFs’ dependencies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6721233" y="2091018"/>
            <a:ext cx="4291863" cy="1728061"/>
          </a:xfrm>
          <a:prstGeom prst="rect">
            <a:avLst/>
          </a:prstGeom>
        </p:spPr>
      </p:pic>
      <p:sp>
        <p:nvSpPr>
          <p:cNvPr id="60" name="Down Arrow 59"/>
          <p:cNvSpPr/>
          <p:nvPr/>
        </p:nvSpPr>
        <p:spPr>
          <a:xfrm>
            <a:off x="8784594" y="2059112"/>
            <a:ext cx="244719" cy="242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167007" y="1796288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 Rounded MT Bold" charset="0"/>
                <a:ea typeface="Arial Rounded MT Bold" charset="0"/>
                <a:cs typeface="Arial Rounded MT Bold" charset="0"/>
              </a:rPr>
              <a:t>(Probably Wrong)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604260" y="5897880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930396" y="5897880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56532" y="5897880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82668" y="5897880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908804" y="5897880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990844" y="5897880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967728" y="5897880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956695" y="5897880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101193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781126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728879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17846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4</a:t>
            </a:r>
          </a:p>
        </p:txBody>
      </p:sp>
      <p:sp>
        <p:nvSpPr>
          <p:cNvPr id="74" name="Oval 73"/>
          <p:cNvSpPr/>
          <p:nvPr/>
        </p:nvSpPr>
        <p:spPr>
          <a:xfrm>
            <a:off x="4303477" y="4823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629613" y="4823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55749" y="4823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281885" y="4823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608021" y="4823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934157" y="4836396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258823" y="482637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583489" y="482637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487654" y="5216761"/>
            <a:ext cx="3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vs</a:t>
            </a:r>
            <a:endParaRPr lang="en-US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9029313" y="474182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</a:p>
        </p:txBody>
      </p:sp>
      <p:sp>
        <p:nvSpPr>
          <p:cNvPr id="84" name="Oval 83"/>
          <p:cNvSpPr/>
          <p:nvPr/>
        </p:nvSpPr>
        <p:spPr>
          <a:xfrm>
            <a:off x="9988017" y="4829781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022639" y="580871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</a:p>
        </p:txBody>
      </p:sp>
      <p:sp>
        <p:nvSpPr>
          <p:cNvPr id="87" name="Oval 86"/>
          <p:cNvSpPr/>
          <p:nvPr/>
        </p:nvSpPr>
        <p:spPr>
          <a:xfrm>
            <a:off x="9988017" y="5897880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3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#3: Spurious LFs can be helpful!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77112" y="1581912"/>
            <a:ext cx="9637776" cy="5303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7112" y="1662640"/>
            <a:ext cx="8968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Following the birth of their daughter, </a:t>
            </a:r>
            <a:r>
              <a:rPr lang="en-US" sz="2000" dirty="0" smtClean="0">
                <a:solidFill>
                  <a:srgbClr val="0432FF"/>
                </a:solidFill>
              </a:rPr>
              <a:t>Beyoncé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FF0000"/>
                </a:solidFill>
              </a:rPr>
              <a:t>Jay-Z</a:t>
            </a:r>
            <a:r>
              <a:rPr lang="en-US" sz="2000" dirty="0" smtClean="0"/>
              <a:t> took to Twitter to celebrate.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3584448" y="1543853"/>
            <a:ext cx="1600200" cy="63768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551" y="3452750"/>
            <a:ext cx="4602307" cy="30743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58562" y="4989920"/>
            <a:ext cx="1730198" cy="369332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“their daughter”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7112" y="2648613"/>
            <a:ext cx="383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“‘their daughter’ precedes the people”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13701" y="2616342"/>
            <a:ext cx="389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“they are preceded by ‘their daughter’”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61576" y="2871502"/>
            <a:ext cx="540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74" y="2411810"/>
            <a:ext cx="335060" cy="33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0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Chemical-Disease Relations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578" y="1768761"/>
            <a:ext cx="9433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“because ‘induced by’, ‘caused by’, or ‘due to’ is between the disease and the chemical”</a:t>
            </a:r>
          </a:p>
          <a:p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20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“because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 treatment word is between the chemical and the disease and the chemical is within 100 characters to the left of the disease”</a:t>
            </a:r>
          </a:p>
          <a:p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20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 “because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the pair of canonical IDs of the chemical and the disease is in the therapeutic combinations dictionary”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468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6147883"/>
            <a:ext cx="166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30 explanations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333108" y="4511107"/>
            <a:ext cx="817394" cy="16367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33108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61 LFs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3108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96654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=</a:t>
            </a:r>
            <a:endParaRPr lang="en-US" sz="28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689014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67966" y="5654107"/>
            <a:ext cx="817394" cy="4892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95874" y="6001579"/>
            <a:ext cx="817394" cy="1417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8123782" y="6097592"/>
            <a:ext cx="817394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28410" y="6462351"/>
            <a:ext cx="75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Filters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84049" y="5498599"/>
            <a:ext cx="26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21339" y="5498599"/>
            <a:ext cx="26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68058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(</a:t>
            </a:r>
            <a:endParaRPr lang="en-US" sz="28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9134090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91392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 LFs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2949" y="6143311"/>
            <a:ext cx="64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 LFs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74506" y="6138739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 LF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07981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=</a:t>
            </a:r>
            <a:endParaRPr lang="en-US" sz="28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10204943" y="5160331"/>
            <a:ext cx="817394" cy="9875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204943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36 LFs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04943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41794" y="5254611"/>
            <a:ext cx="1155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contradiction</a:t>
            </a:r>
            <a:endParaRPr lang="en-US" sz="140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6708767" y="5254610"/>
            <a:ext cx="953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redundant</a:t>
            </a:r>
            <a:endParaRPr lang="en-US" sz="14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8167384" y="5254609"/>
            <a:ext cx="766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uniform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123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8" y="2535397"/>
            <a:ext cx="8485632" cy="1536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760" y="4687316"/>
            <a:ext cx="963535" cy="78079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636776" y="2404872"/>
            <a:ext cx="8677656" cy="1764792"/>
          </a:xfrm>
          <a:prstGeom prst="wedgeRoundRectCallout">
            <a:avLst>
              <a:gd name="adj1" fmla="val -41170"/>
              <a:gd name="adj2" fmla="val 83225"/>
              <a:gd name="adj3" fmla="val 16667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Chemical-Disease Relations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567608" y="1583406"/>
            <a:ext cx="6816314" cy="3967001"/>
            <a:chOff x="1226288" y="1679944"/>
            <a:chExt cx="3069265" cy="1786270"/>
          </a:xfrm>
        </p:grpSpPr>
        <p:sp>
          <p:nvSpPr>
            <p:cNvPr id="29" name="Rectangle 28"/>
            <p:cNvSpPr/>
            <p:nvPr/>
          </p:nvSpPr>
          <p:spPr>
            <a:xfrm>
              <a:off x="1226288" y="1679944"/>
              <a:ext cx="3069265" cy="1786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15904" y="1835888"/>
              <a:ext cx="772633" cy="14460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55654" y="2189570"/>
              <a:ext cx="893135" cy="78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1000 gold labels</a:t>
              </a:r>
              <a:endParaRPr lang="en-US" sz="36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14577" y="3254484"/>
              <a:ext cx="772633" cy="2743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9648" y="2266514"/>
              <a:ext cx="1162493" cy="485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30 explanations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34502" y="2266514"/>
              <a:ext cx="209468" cy="346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=</a:t>
              </a:r>
              <a:endParaRPr lang="en-US" sz="4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77116" y="2728638"/>
              <a:ext cx="1247554" cy="152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+ (examples for filtering)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580383" y="5938535"/>
            <a:ext cx="2790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*33x fewer labels</a:t>
            </a:r>
          </a:p>
        </p:txBody>
      </p:sp>
    </p:spTree>
    <p:extLst>
      <p:ext uri="{BB962C8B-B14F-4D97-AF65-F5344CB8AC3E}">
        <p14:creationId xmlns:p14="http://schemas.microsoft.com/office/powerpoint/2010/main" val="144985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Comes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domains, more tests, write it up </a:t>
            </a:r>
            <a:r>
              <a:rPr lang="en-US" dirty="0" smtClean="0"/>
              <a:t>for real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5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 loop with semantic parser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65211" y="4043437"/>
            <a:ext cx="167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Noisily </a:t>
            </a:r>
          </a:p>
          <a:p>
            <a:pPr algn="ctr"/>
            <a:r>
              <a:rPr lang="en-US" sz="2000" dirty="0" smtClean="0"/>
              <a:t>Labeled Data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9465211" y="3881298"/>
            <a:ext cx="1679448" cy="1072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31936" y="4393690"/>
            <a:ext cx="540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>
            <a:off x="4385211" y="2841243"/>
            <a:ext cx="5952359" cy="1552447"/>
          </a:xfrm>
          <a:prstGeom prst="arc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flipH="1">
            <a:off x="4385210" y="2842989"/>
            <a:ext cx="5934457" cy="1547778"/>
          </a:xfrm>
          <a:prstGeom prst="arc">
            <a:avLst/>
          </a:prstGeom>
          <a:ln w="34925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87417" y="4057148"/>
            <a:ext cx="167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Semantic Parser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3578122" y="3874605"/>
            <a:ext cx="1679448" cy="1072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51649" y="4213267"/>
            <a:ext cx="1679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mtClean="0"/>
              <a:t>LFs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6651649" y="3876835"/>
            <a:ext cx="1679448" cy="1072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711952" y="4405699"/>
            <a:ext cx="540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40664" y="4182713"/>
            <a:ext cx="1679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smtClean="0"/>
              <a:t>Explanations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731369" y="3881298"/>
            <a:ext cx="1679448" cy="1072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73680" y="4390767"/>
            <a:ext cx="540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31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NL “In the Wild”: medical reports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84" y="1690688"/>
            <a:ext cx="3789667" cy="50196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72565" y="3606046"/>
            <a:ext cx="1158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Label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1876" y="4875407"/>
            <a:ext cx="1374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Explanation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004303" y="3975378"/>
            <a:ext cx="968261" cy="21000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96358" y="3655969"/>
            <a:ext cx="1158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DIAGNOSIS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 flipV="1">
            <a:off x="7004304" y="3790711"/>
            <a:ext cx="9682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52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Auto-Expansion of LFs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896" y="3277624"/>
            <a:ext cx="311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True because the words ‘their daughter’ occur after them in the sentence”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89282" y="2165659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Original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8091" y="3369957"/>
            <a:ext cx="138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Daughter  ~ 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96000" y="2815959"/>
            <a:ext cx="105875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Child</a:t>
            </a:r>
          </a:p>
          <a:p>
            <a:r>
              <a:rPr lang="en-US" dirty="0" smtClean="0"/>
              <a:t>Son</a:t>
            </a:r>
          </a:p>
          <a:p>
            <a:r>
              <a:rPr lang="en-US" dirty="0" smtClean="0"/>
              <a:t>Daughter</a:t>
            </a:r>
          </a:p>
          <a:p>
            <a:r>
              <a:rPr lang="en-US" dirty="0" smtClean="0"/>
              <a:t>Baby</a:t>
            </a:r>
          </a:p>
          <a:p>
            <a:r>
              <a:rPr lang="en-US" dirty="0" smtClean="0"/>
              <a:t>Kid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41791" y="3277624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True because the words ‘</a:t>
            </a:r>
            <a:r>
              <a:rPr lang="en-US" smtClean="0"/>
              <a:t>their </a:t>
            </a:r>
            <a:r>
              <a:rPr lang="en-US" smtClean="0"/>
              <a:t>[child, daughter, son, baby, kid]’ </a:t>
            </a:r>
            <a:r>
              <a:rPr lang="en-US" dirty="0" smtClean="0"/>
              <a:t>occur after them in the sentence”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4812" y="2160676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Expanded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36441" y="2160676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Similarities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37011" y="5435252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 ~ 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96000" y="5158253"/>
            <a:ext cx="3016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3854" y="5158253"/>
            <a:ext cx="311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True because </a:t>
            </a:r>
            <a:r>
              <a:rPr lang="en-US" dirty="0" smtClean="0"/>
              <a:t>‘</a:t>
            </a:r>
            <a:r>
              <a:rPr lang="en-US" dirty="0" smtClean="0"/>
              <a:t>wife’ is 3 words to the left of person 1”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138160" y="5194829"/>
            <a:ext cx="321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True because </a:t>
            </a:r>
            <a:r>
              <a:rPr lang="en-US" dirty="0" smtClean="0"/>
              <a:t>‘wife’ is [2, 3, 4]’ words to the left of person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1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“Active Labeling”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21153"/>
            <a:ext cx="10515600" cy="3459607"/>
          </a:xfrm>
        </p:spPr>
        <p:txBody>
          <a:bodyPr>
            <a:normAutofit/>
          </a:bodyPr>
          <a:lstStyle/>
          <a:p>
            <a:r>
              <a:rPr lang="en-US" dirty="0" smtClean="0"/>
              <a:t>Improving coverage</a:t>
            </a:r>
          </a:p>
          <a:p>
            <a:pPr lvl="1"/>
            <a:r>
              <a:rPr lang="en-US" dirty="0" smtClean="0"/>
              <a:t>“Here are some candidates with no labels yet”</a:t>
            </a:r>
          </a:p>
          <a:p>
            <a:pPr lvl="1"/>
            <a:r>
              <a:rPr lang="en-US" dirty="0" smtClean="0"/>
              <a:t>“Here are some candidates with many disagreements”</a:t>
            </a:r>
          </a:p>
          <a:p>
            <a:endParaRPr lang="en-US" dirty="0" smtClean="0"/>
          </a:p>
          <a:p>
            <a:r>
              <a:rPr lang="en-US" dirty="0" smtClean="0"/>
              <a:t>Improving explanations</a:t>
            </a:r>
          </a:p>
          <a:p>
            <a:pPr lvl="1"/>
            <a:r>
              <a:rPr lang="en-US" dirty="0" smtClean="0"/>
              <a:t>“Here is an explanation with very low coverage”</a:t>
            </a:r>
          </a:p>
          <a:p>
            <a:pPr lvl="1"/>
            <a:r>
              <a:rPr lang="en-US" dirty="0" smtClean="0"/>
              <a:t>“Here is an explanation with way too many LFs”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96296"/>
            <a:ext cx="1061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domain expert should only have to worry about the domain expertise. </a:t>
            </a:r>
          </a:p>
        </p:txBody>
      </p:sp>
    </p:spTree>
    <p:extLst>
      <p:ext uri="{BB962C8B-B14F-4D97-AF65-F5344CB8AC3E}">
        <p14:creationId xmlns:p14="http://schemas.microsoft.com/office/powerpoint/2010/main" val="62204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 cookies rain!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768" y="1690688"/>
            <a:ext cx="5788152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2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*Bonus: Utterly Ridiculous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09775" y="3321041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return 1 if (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1409" y="351158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After(c.Person1, ‘their daughter’) and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5151409" y="3712051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After(c.Person2, ‘their daughter’)</a:t>
            </a:r>
          </a:p>
          <a:p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11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else 0 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686167" y="3124712"/>
            <a:ext cx="62168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100" dirty="0" smtClean="0">
                <a:latin typeface="Courier New" charset="0"/>
                <a:ea typeface="Courier New" charset="0"/>
                <a:cs typeface="Courier New" charset="0"/>
              </a:rPr>
              <a:t> LF_1a(c)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896" y="3140464"/>
            <a:ext cx="311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“</a:t>
            </a:r>
            <a:r>
              <a:rPr lang="en-US" dirty="0" smtClean="0"/>
              <a:t>True because the words ‘their daughter’ occur after them in the sentence”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05159" y="2595427"/>
            <a:ext cx="1285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Explanation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62728" y="2620359"/>
            <a:ext cx="1840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solidFill>
                  <a:srgbClr val="00B050"/>
                </a:solidFill>
              </a:rPr>
              <a:t>Labeling Function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41101" y="2625980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Label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14719" y="3334616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LF_1a(candidate) = 1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871" y="5048512"/>
            <a:ext cx="3112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True because the words ‘</a:t>
            </a:r>
            <a:r>
              <a:rPr lang="en-US" dirty="0"/>
              <a:t>their </a:t>
            </a:r>
            <a:r>
              <a:rPr lang="en-US" dirty="0" smtClean="0"/>
              <a:t>daughter’ occur after them in the sentence”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51134" y="4503475"/>
            <a:ext cx="1285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Explanation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254540" y="4983480"/>
            <a:ext cx="1456944" cy="1399032"/>
            <a:chOff x="5062728" y="3886200"/>
            <a:chExt cx="1901952" cy="190195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007608" y="3886200"/>
              <a:ext cx="0" cy="1901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013704" y="3886200"/>
              <a:ext cx="0" cy="1901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007608" y="4078224"/>
              <a:ext cx="411480" cy="75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5355414" y="4514080"/>
            <a:ext cx="1245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mtClean="0">
                <a:solidFill>
                  <a:srgbClr val="0070C0"/>
                </a:solidFill>
              </a:rPr>
              <a:t>Embedding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69051" y="4514080"/>
            <a:ext cx="162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Similarity Score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9891297" y="5048512"/>
            <a:ext cx="0" cy="13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9895967" y="5019556"/>
            <a:ext cx="0" cy="145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891297" y="5189760"/>
            <a:ext cx="315204" cy="55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900636" y="5276088"/>
            <a:ext cx="408599" cy="47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262118" y="4896529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0.87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64722" y="1534195"/>
            <a:ext cx="996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Don’t semantic parse at all!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Count on the “needle in the haystack” in the high dimensional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1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536" y="2231855"/>
            <a:ext cx="3097226" cy="2059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67" y="2689334"/>
            <a:ext cx="1967648" cy="131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6558" y="4719920"/>
            <a:ext cx="2049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Labeled data</a:t>
            </a:r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3782040" y="47199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24879" y="4719920"/>
            <a:ext cx="2286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Deep Learning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386" y="1314222"/>
            <a:ext cx="2977414" cy="29774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24330" y="471992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658609" y="4719920"/>
            <a:ext cx="2412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tate of the Art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6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131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(How can I get enough labels?)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12" y="1370648"/>
            <a:ext cx="3390251" cy="43169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61853" y="-234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“How can I get enough cookies?”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With Labels (One by One)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305122"/>
            <a:ext cx="10617200" cy="2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With Labels (One by One)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305122"/>
            <a:ext cx="10617200" cy="208128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30720" y="2438400"/>
            <a:ext cx="1717040" cy="63768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With Labels (One by One)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90147" y="3948085"/>
            <a:ext cx="5531322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Person1 is ‘Barack’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Person2 is ‘Michelle’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Visited is after Person2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Stanford University is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‘and’ is between Person1 and Person2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Person1 is the first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‘and’ is the second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Person3 is the third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1600" dirty="0" smtClean="0"/>
              <a:t>…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‘their daughter’ is after Person1 and Person2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14" name="5-Point Star 13"/>
          <p:cNvSpPr/>
          <p:nvPr/>
        </p:nvSpPr>
        <p:spPr>
          <a:xfrm>
            <a:off x="3590147" y="6183665"/>
            <a:ext cx="248920" cy="2438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966"/>
            <a:ext cx="10617200" cy="208128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132320" y="1528244"/>
            <a:ext cx="1717040" cy="63768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73558" y="3486420"/>
            <a:ext cx="89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429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“You’re getting warmer</a:t>
            </a:r>
            <a:r>
              <a:rPr lang="mr-IN" dirty="0" smtClean="0"/>
              <a:t>…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818" y="1914208"/>
            <a:ext cx="6616363" cy="40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4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2: With Labeling Functions (DP)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4" y="2125293"/>
            <a:ext cx="9289151" cy="34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9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</TotalTime>
  <Words>864</Words>
  <Application>Microsoft Macintosh PowerPoint</Application>
  <PresentationFormat>Widescreen</PresentationFormat>
  <Paragraphs>196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Rounded MT Bold</vt:lpstr>
      <vt:lpstr>Calibri</vt:lpstr>
      <vt:lpstr>Calibri Light</vt:lpstr>
      <vt:lpstr>Courier New</vt:lpstr>
      <vt:lpstr>Helvetica Light</vt:lpstr>
      <vt:lpstr>Mangal</vt:lpstr>
      <vt:lpstr>Arial</vt:lpstr>
      <vt:lpstr>Office Theme</vt:lpstr>
      <vt:lpstr>Babble Labble: Learning from Natural Language Explanations</vt:lpstr>
      <vt:lpstr>PowerPoint Presentation</vt:lpstr>
      <vt:lpstr>PowerPoint Presentation</vt:lpstr>
      <vt:lpstr>(How can I get enough labels?)</vt:lpstr>
      <vt:lpstr>Option 1: With Labels (One by One)</vt:lpstr>
      <vt:lpstr>Option 1: With Labels (One by One)</vt:lpstr>
      <vt:lpstr>Option 1: With Labels (One by One)</vt:lpstr>
      <vt:lpstr>“You’re getting warmer….”</vt:lpstr>
      <vt:lpstr>Option 2: With Labeling Functions (DP)</vt:lpstr>
      <vt:lpstr>Option 2: With Labeling Functions (DP)</vt:lpstr>
      <vt:lpstr>Option 3: With Explanations (Babble Labble)</vt:lpstr>
      <vt:lpstr>Option 3: With Explanations (Babble Labble)</vt:lpstr>
      <vt:lpstr>Semantic Parsing</vt:lpstr>
      <vt:lpstr>Pipeline</vt:lpstr>
      <vt:lpstr>Being “Accurate Enough”</vt:lpstr>
      <vt:lpstr>Reason #1: Common Sense Filters</vt:lpstr>
      <vt:lpstr>Reason #2: Model the mistakes</vt:lpstr>
      <vt:lpstr>Reason #3: Spurious LFs can be helpful!</vt:lpstr>
      <vt:lpstr>Experiment: Chemical-Disease Relations</vt:lpstr>
      <vt:lpstr>Experiment: Chemical-Disease Relations</vt:lpstr>
      <vt:lpstr>What Comes Next?</vt:lpstr>
      <vt:lpstr>Feedback loop with semantic parser</vt:lpstr>
      <vt:lpstr>Learn from NL “In the Wild”: medical reports</vt:lpstr>
      <vt:lpstr>Auto-Expansion of LFs</vt:lpstr>
      <vt:lpstr>“Active Labeling”</vt:lpstr>
      <vt:lpstr>Let the cookies rain!</vt:lpstr>
      <vt:lpstr>*Bonus: Utterly Ridiculous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Babble Labble: Learning from Natural Language Explanations</dc:title>
  <dc:creator>Braden Jay Hancock</dc:creator>
  <cp:lastModifiedBy>Braden Jay Hancock</cp:lastModifiedBy>
  <cp:revision>32</cp:revision>
  <dcterms:created xsi:type="dcterms:W3CDTF">2017-04-08T22:00:45Z</dcterms:created>
  <dcterms:modified xsi:type="dcterms:W3CDTF">2017-04-15T19:19:16Z</dcterms:modified>
</cp:coreProperties>
</file>